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0" r:id="rId3"/>
    <p:sldId id="275" r:id="rId4"/>
    <p:sldId id="262" r:id="rId5"/>
    <p:sldId id="276" r:id="rId6"/>
    <p:sldId id="273" r:id="rId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53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1A85E-D534-4FB8-8DBA-A6D28D731469}"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n-US"/>
        </a:p>
      </dgm:t>
    </dgm:pt>
    <dgm:pt modelId="{6B0A4977-A55D-48DD-B02B-64D8A601CEA7}">
      <dgm:prSet custT="1"/>
      <dgm:spPr/>
      <dgm:t>
        <a:bodyPr/>
        <a:lstStyle/>
        <a:p>
          <a:pPr rtl="0"/>
          <a:r>
            <a:rPr lang="en-US" sz="1400" b="1" dirty="0">
              <a:solidFill>
                <a:schemeClr val="accent4">
                  <a:lumMod val="10000"/>
                </a:schemeClr>
              </a:solidFill>
            </a:rPr>
            <a:t>Evaluation</a:t>
          </a:r>
        </a:p>
      </dgm:t>
    </dgm:pt>
    <dgm:pt modelId="{342E86B9-716C-4E5E-8D0A-7306F34565C9}" type="parTrans" cxnId="{9ACD212F-9A77-4ECE-8086-FFDE369CD191}">
      <dgm:prSet/>
      <dgm:spPr/>
      <dgm:t>
        <a:bodyPr/>
        <a:lstStyle/>
        <a:p>
          <a:endParaRPr lang="en-US"/>
        </a:p>
      </dgm:t>
    </dgm:pt>
    <dgm:pt modelId="{2AA9F0DC-0B08-4CD3-BC67-9F959550FB49}" type="sibTrans" cxnId="{9ACD212F-9A77-4ECE-8086-FFDE369CD191}">
      <dgm:prSet/>
      <dgm:spPr/>
      <dgm:t>
        <a:bodyPr/>
        <a:lstStyle/>
        <a:p>
          <a:endParaRPr lang="en-US"/>
        </a:p>
      </dgm:t>
    </dgm:pt>
    <dgm:pt modelId="{45FBA7B6-DB8F-478D-8446-ACBA83B3E9CB}">
      <dgm:prSet custT="1"/>
      <dgm:spPr/>
      <dgm:t>
        <a:bodyPr/>
        <a:lstStyle/>
        <a:p>
          <a:pPr rtl="0"/>
          <a:r>
            <a:rPr lang="en-US" sz="1400" b="1" dirty="0">
              <a:solidFill>
                <a:schemeClr val="accent4">
                  <a:lumMod val="10000"/>
                </a:schemeClr>
              </a:solidFill>
            </a:rPr>
            <a:t>Recommendation</a:t>
          </a:r>
        </a:p>
      </dgm:t>
    </dgm:pt>
    <dgm:pt modelId="{135B0E7C-FAA2-4CC2-B7AB-473B53A5C3C7}" type="parTrans" cxnId="{3D68CBB1-0A9D-41A6-B029-9753CCC9C7D6}">
      <dgm:prSet/>
      <dgm:spPr/>
      <dgm:t>
        <a:bodyPr/>
        <a:lstStyle/>
        <a:p>
          <a:endParaRPr lang="en-US"/>
        </a:p>
      </dgm:t>
    </dgm:pt>
    <dgm:pt modelId="{893F2394-1FF6-4AA1-BC64-48F8D1E0F432}" type="sibTrans" cxnId="{3D68CBB1-0A9D-41A6-B029-9753CCC9C7D6}">
      <dgm:prSet/>
      <dgm:spPr/>
      <dgm:t>
        <a:bodyPr/>
        <a:lstStyle/>
        <a:p>
          <a:endParaRPr lang="en-US"/>
        </a:p>
      </dgm:t>
    </dgm:pt>
    <dgm:pt modelId="{8FA22782-6B65-4FA6-B149-58709F0E7B8D}">
      <dgm:prSet custT="1"/>
      <dgm:spPr/>
      <dgm:t>
        <a:bodyPr/>
        <a:lstStyle/>
        <a:p>
          <a:pPr rtl="0"/>
          <a:r>
            <a:rPr lang="en-US" sz="1400" b="1" dirty="0">
              <a:solidFill>
                <a:schemeClr val="accent4">
                  <a:lumMod val="10000"/>
                </a:schemeClr>
              </a:solidFill>
            </a:rPr>
            <a:t>Ultimate Decision</a:t>
          </a:r>
        </a:p>
      </dgm:t>
    </dgm:pt>
    <dgm:pt modelId="{42DAE7F8-4D95-45EE-A6E9-3B9FB7E3A885}" type="parTrans" cxnId="{E5FE351D-0CF8-4CBB-A760-3ED565777BE3}">
      <dgm:prSet/>
      <dgm:spPr/>
      <dgm:t>
        <a:bodyPr/>
        <a:lstStyle/>
        <a:p>
          <a:endParaRPr lang="en-US"/>
        </a:p>
      </dgm:t>
    </dgm:pt>
    <dgm:pt modelId="{9FBE9FA9-BB44-4D22-BBBB-E2F0F4EDF045}" type="sibTrans" cxnId="{E5FE351D-0CF8-4CBB-A760-3ED565777BE3}">
      <dgm:prSet/>
      <dgm:spPr/>
      <dgm:t>
        <a:bodyPr/>
        <a:lstStyle/>
        <a:p>
          <a:endParaRPr lang="en-US"/>
        </a:p>
      </dgm:t>
    </dgm:pt>
    <dgm:pt modelId="{4FCA637F-2D1B-4D14-96F0-2871CC86DD8E}" type="pres">
      <dgm:prSet presAssocID="{B821A85E-D534-4FB8-8DBA-A6D28D731469}" presName="rootnode" presStyleCnt="0">
        <dgm:presLayoutVars>
          <dgm:chMax/>
          <dgm:chPref/>
          <dgm:dir/>
          <dgm:animLvl val="lvl"/>
        </dgm:presLayoutVars>
      </dgm:prSet>
      <dgm:spPr/>
    </dgm:pt>
    <dgm:pt modelId="{12754D41-37C6-4BB7-8988-B04EA294337B}" type="pres">
      <dgm:prSet presAssocID="{6B0A4977-A55D-48DD-B02B-64D8A601CEA7}" presName="composite" presStyleCnt="0"/>
      <dgm:spPr/>
    </dgm:pt>
    <dgm:pt modelId="{1774D8C3-7804-4B89-A395-289A85104FFF}" type="pres">
      <dgm:prSet presAssocID="{6B0A4977-A55D-48DD-B02B-64D8A601CEA7}" presName="bentUpArrow1" presStyleLbl="alignImgPlace1" presStyleIdx="0" presStyleCnt="2" custScaleY="85133" custLinFactNeighborX="48677" custLinFactNeighborY="-11127"/>
      <dgm:spPr/>
    </dgm:pt>
    <dgm:pt modelId="{B62B6455-C60C-4BA6-8C0C-8E44D7CEEDDF}" type="pres">
      <dgm:prSet presAssocID="{6B0A4977-A55D-48DD-B02B-64D8A601CEA7}" presName="ParentText" presStyleLbl="node1" presStyleIdx="0" presStyleCnt="3" custScaleX="115379" custScaleY="89963" custLinFactNeighborX="26538" custLinFactNeighborY="-17863">
        <dgm:presLayoutVars>
          <dgm:chMax val="1"/>
          <dgm:chPref val="1"/>
          <dgm:bulletEnabled val="1"/>
        </dgm:presLayoutVars>
      </dgm:prSet>
      <dgm:spPr/>
    </dgm:pt>
    <dgm:pt modelId="{0A4527DD-B547-4091-85DF-A44B7BCA70F0}" type="pres">
      <dgm:prSet presAssocID="{6B0A4977-A55D-48DD-B02B-64D8A601CEA7}" presName="ChildText" presStyleLbl="revTx" presStyleIdx="0" presStyleCnt="2" custScaleX="215157" custLinFactX="19849" custLinFactNeighborX="100000" custLinFactNeighborY="-15194">
        <dgm:presLayoutVars>
          <dgm:chMax val="0"/>
          <dgm:chPref val="0"/>
          <dgm:bulletEnabled val="1"/>
        </dgm:presLayoutVars>
      </dgm:prSet>
      <dgm:spPr/>
    </dgm:pt>
    <dgm:pt modelId="{4AC19C31-1617-4A47-99DB-45A572124A89}" type="pres">
      <dgm:prSet presAssocID="{2AA9F0DC-0B08-4CD3-BC67-9F959550FB49}" presName="sibTrans" presStyleCnt="0"/>
      <dgm:spPr/>
    </dgm:pt>
    <dgm:pt modelId="{0F75B9A2-F0AE-4D3F-A6FE-F2A729B6142E}" type="pres">
      <dgm:prSet presAssocID="{45FBA7B6-DB8F-478D-8446-ACBA83B3E9CB}" presName="composite" presStyleCnt="0"/>
      <dgm:spPr/>
    </dgm:pt>
    <dgm:pt modelId="{8A2CCEAF-BA1C-42F2-8308-82B898C740E2}" type="pres">
      <dgm:prSet presAssocID="{45FBA7B6-DB8F-478D-8446-ACBA83B3E9CB}" presName="bentUpArrow1" presStyleLbl="alignImgPlace1" presStyleIdx="1" presStyleCnt="2" custScaleY="82563" custLinFactNeighborX="18312" custLinFactNeighborY="-4774"/>
      <dgm:spPr/>
    </dgm:pt>
    <dgm:pt modelId="{FA397747-96EE-44EB-8688-336C71E682D1}" type="pres">
      <dgm:prSet presAssocID="{45FBA7B6-DB8F-478D-8446-ACBA83B3E9CB}" presName="ParentText" presStyleLbl="node1" presStyleIdx="1" presStyleCnt="3" custScaleX="121837" custScaleY="89963" custLinFactNeighborX="15484" custLinFactNeighborY="1353">
        <dgm:presLayoutVars>
          <dgm:chMax val="1"/>
          <dgm:chPref val="1"/>
          <dgm:bulletEnabled val="1"/>
        </dgm:presLayoutVars>
      </dgm:prSet>
      <dgm:spPr/>
    </dgm:pt>
    <dgm:pt modelId="{67A842A2-917A-4423-90AC-0ADCAF291DC4}" type="pres">
      <dgm:prSet presAssocID="{45FBA7B6-DB8F-478D-8446-ACBA83B3E9CB}" presName="ChildText" presStyleLbl="revTx" presStyleIdx="1" presStyleCnt="2">
        <dgm:presLayoutVars>
          <dgm:chMax val="0"/>
          <dgm:chPref val="0"/>
          <dgm:bulletEnabled val="1"/>
        </dgm:presLayoutVars>
      </dgm:prSet>
      <dgm:spPr/>
    </dgm:pt>
    <dgm:pt modelId="{E27351A8-C26B-42E0-A988-96D248A252B4}" type="pres">
      <dgm:prSet presAssocID="{893F2394-1FF6-4AA1-BC64-48F8D1E0F432}" presName="sibTrans" presStyleCnt="0"/>
      <dgm:spPr/>
    </dgm:pt>
    <dgm:pt modelId="{E3237AC3-0E03-4AF2-B426-6CF44C2A9BE0}" type="pres">
      <dgm:prSet presAssocID="{8FA22782-6B65-4FA6-B149-58709F0E7B8D}" presName="composite" presStyleCnt="0"/>
      <dgm:spPr/>
    </dgm:pt>
    <dgm:pt modelId="{093778F0-CFDB-4EE3-A63B-57700C755A0A}" type="pres">
      <dgm:prSet presAssocID="{8FA22782-6B65-4FA6-B149-58709F0E7B8D}" presName="ParentText" presStyleLbl="node1" presStyleIdx="2" presStyleCnt="3" custScaleX="120137" custScaleY="89963" custLinFactNeighborX="239" custLinFactNeighborY="9699">
        <dgm:presLayoutVars>
          <dgm:chMax val="1"/>
          <dgm:chPref val="1"/>
          <dgm:bulletEnabled val="1"/>
        </dgm:presLayoutVars>
      </dgm:prSet>
      <dgm:spPr/>
    </dgm:pt>
  </dgm:ptLst>
  <dgm:cxnLst>
    <dgm:cxn modelId="{E5FE351D-0CF8-4CBB-A760-3ED565777BE3}" srcId="{B821A85E-D534-4FB8-8DBA-A6D28D731469}" destId="{8FA22782-6B65-4FA6-B149-58709F0E7B8D}" srcOrd="2" destOrd="0" parTransId="{42DAE7F8-4D95-45EE-A6E9-3B9FB7E3A885}" sibTransId="{9FBE9FA9-BB44-4D22-BBBB-E2F0F4EDF045}"/>
    <dgm:cxn modelId="{9ACD212F-9A77-4ECE-8086-FFDE369CD191}" srcId="{B821A85E-D534-4FB8-8DBA-A6D28D731469}" destId="{6B0A4977-A55D-48DD-B02B-64D8A601CEA7}" srcOrd="0" destOrd="0" parTransId="{342E86B9-716C-4E5E-8D0A-7306F34565C9}" sibTransId="{2AA9F0DC-0B08-4CD3-BC67-9F959550FB49}"/>
    <dgm:cxn modelId="{9836B65B-40E6-479E-BBCF-A52592EF57CA}" type="presOf" srcId="{B821A85E-D534-4FB8-8DBA-A6D28D731469}" destId="{4FCA637F-2D1B-4D14-96F0-2871CC86DD8E}" srcOrd="0" destOrd="0" presId="urn:microsoft.com/office/officeart/2005/8/layout/StepDownProcess"/>
    <dgm:cxn modelId="{BEC1C561-0D70-4501-B1FE-E2F1BA5F8ECF}" type="presOf" srcId="{45FBA7B6-DB8F-478D-8446-ACBA83B3E9CB}" destId="{FA397747-96EE-44EB-8688-336C71E682D1}" srcOrd="0" destOrd="0" presId="urn:microsoft.com/office/officeart/2005/8/layout/StepDownProcess"/>
    <dgm:cxn modelId="{B350BE7A-B2BD-4D8B-A67E-53BAE273AD6E}" type="presOf" srcId="{6B0A4977-A55D-48DD-B02B-64D8A601CEA7}" destId="{B62B6455-C60C-4BA6-8C0C-8E44D7CEEDDF}" srcOrd="0" destOrd="0" presId="urn:microsoft.com/office/officeart/2005/8/layout/StepDownProcess"/>
    <dgm:cxn modelId="{3D68CBB1-0A9D-41A6-B029-9753CCC9C7D6}" srcId="{B821A85E-D534-4FB8-8DBA-A6D28D731469}" destId="{45FBA7B6-DB8F-478D-8446-ACBA83B3E9CB}" srcOrd="1" destOrd="0" parTransId="{135B0E7C-FAA2-4CC2-B7AB-473B53A5C3C7}" sibTransId="{893F2394-1FF6-4AA1-BC64-48F8D1E0F432}"/>
    <dgm:cxn modelId="{F21841F5-68A9-48F9-BC3B-91A517241F58}" type="presOf" srcId="{8FA22782-6B65-4FA6-B149-58709F0E7B8D}" destId="{093778F0-CFDB-4EE3-A63B-57700C755A0A}" srcOrd="0" destOrd="0" presId="urn:microsoft.com/office/officeart/2005/8/layout/StepDownProcess"/>
    <dgm:cxn modelId="{C0610CE8-83E5-495C-8705-CA02C7078F40}" type="presParOf" srcId="{4FCA637F-2D1B-4D14-96F0-2871CC86DD8E}" destId="{12754D41-37C6-4BB7-8988-B04EA294337B}" srcOrd="0" destOrd="0" presId="urn:microsoft.com/office/officeart/2005/8/layout/StepDownProcess"/>
    <dgm:cxn modelId="{0643B44C-CB70-416B-9E9E-1E9D2B0F4AD0}" type="presParOf" srcId="{12754D41-37C6-4BB7-8988-B04EA294337B}" destId="{1774D8C3-7804-4B89-A395-289A85104FFF}" srcOrd="0" destOrd="0" presId="urn:microsoft.com/office/officeart/2005/8/layout/StepDownProcess"/>
    <dgm:cxn modelId="{F676F82B-2A5D-4D19-9F0F-9BC8382C4050}" type="presParOf" srcId="{12754D41-37C6-4BB7-8988-B04EA294337B}" destId="{B62B6455-C60C-4BA6-8C0C-8E44D7CEEDDF}" srcOrd="1" destOrd="0" presId="urn:microsoft.com/office/officeart/2005/8/layout/StepDownProcess"/>
    <dgm:cxn modelId="{D4B86CB0-782A-4CBF-8D1F-4D57F46CB42F}" type="presParOf" srcId="{12754D41-37C6-4BB7-8988-B04EA294337B}" destId="{0A4527DD-B547-4091-85DF-A44B7BCA70F0}" srcOrd="2" destOrd="0" presId="urn:microsoft.com/office/officeart/2005/8/layout/StepDownProcess"/>
    <dgm:cxn modelId="{7320A0A2-EFA7-4DDB-9C55-1B7CABC696B9}" type="presParOf" srcId="{4FCA637F-2D1B-4D14-96F0-2871CC86DD8E}" destId="{4AC19C31-1617-4A47-99DB-45A572124A89}" srcOrd="1" destOrd="0" presId="urn:microsoft.com/office/officeart/2005/8/layout/StepDownProcess"/>
    <dgm:cxn modelId="{FA9CAAD8-6B2E-4FAE-A39F-D79A53E86D4C}" type="presParOf" srcId="{4FCA637F-2D1B-4D14-96F0-2871CC86DD8E}" destId="{0F75B9A2-F0AE-4D3F-A6FE-F2A729B6142E}" srcOrd="2" destOrd="0" presId="urn:microsoft.com/office/officeart/2005/8/layout/StepDownProcess"/>
    <dgm:cxn modelId="{AB88D3AF-62C6-4E5B-A96A-40DB83A423ED}" type="presParOf" srcId="{0F75B9A2-F0AE-4D3F-A6FE-F2A729B6142E}" destId="{8A2CCEAF-BA1C-42F2-8308-82B898C740E2}" srcOrd="0" destOrd="0" presId="urn:microsoft.com/office/officeart/2005/8/layout/StepDownProcess"/>
    <dgm:cxn modelId="{93648FEA-BBB9-4FC3-AD76-92853548D749}" type="presParOf" srcId="{0F75B9A2-F0AE-4D3F-A6FE-F2A729B6142E}" destId="{FA397747-96EE-44EB-8688-336C71E682D1}" srcOrd="1" destOrd="0" presId="urn:microsoft.com/office/officeart/2005/8/layout/StepDownProcess"/>
    <dgm:cxn modelId="{3DFB2A15-4AAB-4A3F-84DF-E8C9692D2C55}" type="presParOf" srcId="{0F75B9A2-F0AE-4D3F-A6FE-F2A729B6142E}" destId="{67A842A2-917A-4423-90AC-0ADCAF291DC4}" srcOrd="2" destOrd="0" presId="urn:microsoft.com/office/officeart/2005/8/layout/StepDownProcess"/>
    <dgm:cxn modelId="{74849C83-DB46-46D8-8A5E-BC22B2938A02}" type="presParOf" srcId="{4FCA637F-2D1B-4D14-96F0-2871CC86DD8E}" destId="{E27351A8-C26B-42E0-A988-96D248A252B4}" srcOrd="3" destOrd="0" presId="urn:microsoft.com/office/officeart/2005/8/layout/StepDownProcess"/>
    <dgm:cxn modelId="{CD844D77-8B33-4A87-9F97-CE72F1C7178E}" type="presParOf" srcId="{4FCA637F-2D1B-4D14-96F0-2871CC86DD8E}" destId="{E3237AC3-0E03-4AF2-B426-6CF44C2A9BE0}" srcOrd="4" destOrd="0" presId="urn:microsoft.com/office/officeart/2005/8/layout/StepDownProcess"/>
    <dgm:cxn modelId="{09FC66B6-6EC3-4C27-A013-5AFBB0EAADA3}" type="presParOf" srcId="{E3237AC3-0E03-4AF2-B426-6CF44C2A9BE0}" destId="{093778F0-CFDB-4EE3-A63B-57700C755A0A}"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4D8C3-7804-4B89-A395-289A85104FFF}">
      <dsp:nvSpPr>
        <dsp:cNvPr id="0" name=""/>
        <dsp:cNvSpPr/>
      </dsp:nvSpPr>
      <dsp:spPr>
        <a:xfrm rot="5400000">
          <a:off x="1377897" y="1342646"/>
          <a:ext cx="1144441" cy="1530436"/>
        </a:xfrm>
        <a:prstGeom prst="bentUpArrow">
          <a:avLst>
            <a:gd name="adj1" fmla="val 32840"/>
            <a:gd name="adj2" fmla="val 25000"/>
            <a:gd name="adj3" fmla="val 3578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2B6455-C60C-4BA6-8C0C-8E44D7CEEDDF}">
      <dsp:nvSpPr>
        <dsp:cNvPr id="0" name=""/>
        <dsp:cNvSpPr/>
      </dsp:nvSpPr>
      <dsp:spPr>
        <a:xfrm>
          <a:off x="603384" y="0"/>
          <a:ext cx="2611034" cy="1425042"/>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accent4">
                  <a:lumMod val="10000"/>
                </a:schemeClr>
              </a:solidFill>
            </a:rPr>
            <a:t>Evaluation</a:t>
          </a:r>
        </a:p>
      </dsp:txBody>
      <dsp:txXfrm>
        <a:off x="672961" y="69577"/>
        <a:ext cx="2471880" cy="1285888"/>
      </dsp:txXfrm>
    </dsp:sp>
    <dsp:sp modelId="{0A4527DD-B547-4091-85DF-A44B7BCA70F0}">
      <dsp:nvSpPr>
        <dsp:cNvPr id="0" name=""/>
        <dsp:cNvSpPr/>
      </dsp:nvSpPr>
      <dsp:spPr>
        <a:xfrm>
          <a:off x="3464756" y="0"/>
          <a:ext cx="3541259" cy="1280284"/>
        </a:xfrm>
        <a:prstGeom prst="rect">
          <a:avLst/>
        </a:prstGeom>
        <a:noFill/>
        <a:ln>
          <a:noFill/>
        </a:ln>
        <a:effectLst/>
      </dsp:spPr>
      <dsp:style>
        <a:lnRef idx="0">
          <a:scrgbClr r="0" g="0" b="0"/>
        </a:lnRef>
        <a:fillRef idx="0">
          <a:scrgbClr r="0" g="0" b="0"/>
        </a:fillRef>
        <a:effectRef idx="0">
          <a:scrgbClr r="0" g="0" b="0"/>
        </a:effectRef>
        <a:fontRef idx="minor"/>
      </dsp:style>
    </dsp:sp>
    <dsp:sp modelId="{8A2CCEAF-BA1C-42F2-8308-82B898C740E2}">
      <dsp:nvSpPr>
        <dsp:cNvPr id="0" name=""/>
        <dsp:cNvSpPr/>
      </dsp:nvSpPr>
      <dsp:spPr>
        <a:xfrm rot="5400000">
          <a:off x="3418215" y="3028017"/>
          <a:ext cx="1109892" cy="1530436"/>
        </a:xfrm>
        <a:prstGeom prst="bentUpArrow">
          <a:avLst>
            <a:gd name="adj1" fmla="val 32840"/>
            <a:gd name="adj2" fmla="val 25000"/>
            <a:gd name="adj3" fmla="val 35780"/>
          </a:avLst>
        </a:prstGeom>
        <a:solidFill>
          <a:schemeClr val="accent5">
            <a:tint val="50000"/>
            <a:hueOff val="8185493"/>
            <a:satOff val="6116"/>
            <a:lumOff val="36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397747-96EE-44EB-8688-336C71E682D1}">
      <dsp:nvSpPr>
        <dsp:cNvPr id="0" name=""/>
        <dsp:cNvSpPr/>
      </dsp:nvSpPr>
      <dsp:spPr>
        <a:xfrm>
          <a:off x="2767919" y="1702938"/>
          <a:ext cx="2757179" cy="1425042"/>
        </a:xfrm>
        <a:prstGeom prst="roundRect">
          <a:avLst>
            <a:gd name="adj" fmla="val 16670"/>
          </a:avLst>
        </a:prstGeom>
        <a:solidFill>
          <a:schemeClr val="accent5">
            <a:hueOff val="4037813"/>
            <a:satOff val="5513"/>
            <a:lumOff val="-1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accent4">
                  <a:lumMod val="10000"/>
                </a:schemeClr>
              </a:solidFill>
            </a:rPr>
            <a:t>Recommendation</a:t>
          </a:r>
        </a:p>
      </dsp:txBody>
      <dsp:txXfrm>
        <a:off x="2837496" y="1772515"/>
        <a:ext cx="2618025" cy="1285888"/>
      </dsp:txXfrm>
    </dsp:sp>
    <dsp:sp modelId="{67A842A2-917A-4423-90AC-0ADCAF291DC4}">
      <dsp:nvSpPr>
        <dsp:cNvPr id="0" name=""/>
        <dsp:cNvSpPr/>
      </dsp:nvSpPr>
      <dsp:spPr>
        <a:xfrm>
          <a:off x="4927608" y="1753085"/>
          <a:ext cx="1645895" cy="1280284"/>
        </a:xfrm>
        <a:prstGeom prst="rect">
          <a:avLst/>
        </a:prstGeom>
        <a:noFill/>
        <a:ln>
          <a:noFill/>
        </a:ln>
        <a:effectLst/>
      </dsp:spPr>
      <dsp:style>
        <a:lnRef idx="0">
          <a:scrgbClr r="0" g="0" b="0"/>
        </a:lnRef>
        <a:fillRef idx="0">
          <a:scrgbClr r="0" g="0" b="0"/>
        </a:fillRef>
        <a:effectRef idx="0">
          <a:scrgbClr r="0" g="0" b="0"/>
        </a:effectRef>
        <a:fontRef idx="minor"/>
      </dsp:style>
    </dsp:sp>
    <dsp:sp modelId="{093778F0-CFDB-4EE3-A63B-57700C755A0A}">
      <dsp:nvSpPr>
        <dsp:cNvPr id="0" name=""/>
        <dsp:cNvSpPr/>
      </dsp:nvSpPr>
      <dsp:spPr>
        <a:xfrm>
          <a:off x="4835030" y="3345739"/>
          <a:ext cx="2718708" cy="1425042"/>
        </a:xfrm>
        <a:prstGeom prst="roundRect">
          <a:avLst>
            <a:gd name="adj" fmla="val 16670"/>
          </a:avLst>
        </a:prstGeom>
        <a:solidFill>
          <a:schemeClr val="accent5">
            <a:hueOff val="8075626"/>
            <a:satOff val="11026"/>
            <a:lumOff val="-2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accent4">
                  <a:lumMod val="10000"/>
                </a:schemeClr>
              </a:solidFill>
            </a:rPr>
            <a:t>Ultimate Decision</a:t>
          </a:r>
        </a:p>
      </dsp:txBody>
      <dsp:txXfrm>
        <a:off x="4904607" y="3415316"/>
        <a:ext cx="2579554" cy="128588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12"/>
          <p:cNvSpPr>
            <a:spLocks noChangeShapeType="1"/>
          </p:cNvSpPr>
          <p:nvPr/>
        </p:nvSpPr>
        <p:spPr bwMode="auto">
          <a:xfrm>
            <a:off x="806451" y="579438"/>
            <a:ext cx="3873500" cy="0"/>
          </a:xfrm>
          <a:prstGeom prst="line">
            <a:avLst/>
          </a:prstGeom>
          <a:noFill/>
          <a:ln w="19050">
            <a:solidFill>
              <a:schemeClr val="hlink"/>
            </a:solidFill>
            <a:round/>
            <a:headEnd/>
            <a:tailEnd/>
          </a:ln>
          <a:effectLst/>
        </p:spPr>
        <p:txBody>
          <a:bodyPr/>
          <a:lstStyle/>
          <a:p>
            <a:pPr>
              <a:defRPr/>
            </a:pPr>
            <a:endParaRPr lang="en-US" sz="1800">
              <a:latin typeface="Arial"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253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Line 12"/>
          <p:cNvSpPr>
            <a:spLocks noChangeShapeType="1"/>
          </p:cNvSpPr>
          <p:nvPr/>
        </p:nvSpPr>
        <p:spPr bwMode="auto">
          <a:xfrm>
            <a:off x="1586912" y="2927840"/>
            <a:ext cx="3873500" cy="0"/>
          </a:xfrm>
          <a:prstGeom prst="line">
            <a:avLst/>
          </a:prstGeom>
          <a:noFill/>
          <a:ln w="19050">
            <a:solidFill>
              <a:schemeClr val="hlink"/>
            </a:solidFill>
            <a:round/>
            <a:headEnd/>
            <a:tailEnd/>
          </a:ln>
          <a:effectLst/>
        </p:spPr>
        <p:txBody>
          <a:bodyPr/>
          <a:lstStyle/>
          <a:p>
            <a:pPr>
              <a:defRPr/>
            </a:pPr>
            <a:endParaRPr lang="en-US" sz="1800">
              <a:latin typeface="Arial" charset="0"/>
            </a:endParaRPr>
          </a:p>
        </p:txBody>
      </p:sp>
      <p:sp>
        <p:nvSpPr>
          <p:cNvPr id="2" name="Title 1"/>
          <p:cNvSpPr>
            <a:spLocks noGrp="1"/>
          </p:cNvSpPr>
          <p:nvPr>
            <p:ph type="title"/>
          </p:nvPr>
        </p:nvSpPr>
        <p:spPr>
          <a:xfrm>
            <a:off x="706345" y="1458589"/>
            <a:ext cx="5634634" cy="1045330"/>
          </a:xfrm>
        </p:spPr>
        <p:txBody>
          <a:bodyPr anchor="t"/>
          <a:lstStyle>
            <a:lvl1pPr algn="ctr">
              <a:defRPr sz="3200" b="0" cap="none" baseline="0"/>
            </a:lvl1pPr>
          </a:lstStyle>
          <a:p>
            <a:r>
              <a:rPr lang="en-US" dirty="0"/>
              <a:t>Click to edit Master title style</a:t>
            </a:r>
          </a:p>
        </p:txBody>
      </p:sp>
      <p:sp>
        <p:nvSpPr>
          <p:cNvPr id="3" name="Text Placeholder 2"/>
          <p:cNvSpPr>
            <a:spLocks noGrp="1"/>
          </p:cNvSpPr>
          <p:nvPr>
            <p:ph type="body" idx="1"/>
          </p:nvPr>
        </p:nvSpPr>
        <p:spPr>
          <a:xfrm>
            <a:off x="706345" y="3421715"/>
            <a:ext cx="5774278" cy="1500187"/>
          </a:xfrm>
        </p:spPr>
        <p:txBody>
          <a:bodyP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372C3E8-CA8C-4F32-AA31-002085E0FA62}"/>
              </a:ext>
            </a:extLst>
          </p:cNvPr>
          <p:cNvSpPr>
            <a:spLocks noGrp="1"/>
          </p:cNvSpPr>
          <p:nvPr>
            <p:ph sz="quarter" idx="10"/>
          </p:nvPr>
        </p:nvSpPr>
        <p:spPr>
          <a:xfrm>
            <a:off x="7229475" y="520700"/>
            <a:ext cx="4486275" cy="4862513"/>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332974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Line 12"/>
          <p:cNvSpPr>
            <a:spLocks noChangeShapeType="1"/>
          </p:cNvSpPr>
          <p:nvPr/>
        </p:nvSpPr>
        <p:spPr bwMode="auto">
          <a:xfrm>
            <a:off x="3931308" y="2808199"/>
            <a:ext cx="3873500" cy="0"/>
          </a:xfrm>
          <a:prstGeom prst="line">
            <a:avLst/>
          </a:prstGeom>
          <a:noFill/>
          <a:ln w="19050">
            <a:solidFill>
              <a:schemeClr val="hlink"/>
            </a:solidFill>
            <a:round/>
            <a:headEnd/>
            <a:tailEnd/>
          </a:ln>
          <a:effectLst/>
        </p:spPr>
        <p:txBody>
          <a:bodyPr/>
          <a:lstStyle/>
          <a:p>
            <a:pPr>
              <a:defRPr/>
            </a:pPr>
            <a:endParaRPr lang="en-US" sz="1800">
              <a:latin typeface="Arial" charset="0"/>
            </a:endParaRPr>
          </a:p>
        </p:txBody>
      </p:sp>
      <p:sp>
        <p:nvSpPr>
          <p:cNvPr id="2" name="Title 1"/>
          <p:cNvSpPr>
            <a:spLocks noGrp="1"/>
          </p:cNvSpPr>
          <p:nvPr>
            <p:ph type="title"/>
          </p:nvPr>
        </p:nvSpPr>
        <p:spPr>
          <a:xfrm>
            <a:off x="3050741" y="1108210"/>
            <a:ext cx="5634634" cy="1362075"/>
          </a:xfrm>
        </p:spPr>
        <p:txBody>
          <a:bodyPr anchor="t"/>
          <a:lstStyle>
            <a:lvl1pPr algn="ctr">
              <a:defRPr sz="3200" b="0" cap="none" baseline="0"/>
            </a:lvl1pPr>
          </a:lstStyle>
          <a:p>
            <a:r>
              <a:rPr lang="en-US" dirty="0"/>
              <a:t>Click to edit Master title style</a:t>
            </a:r>
          </a:p>
        </p:txBody>
      </p:sp>
      <p:sp>
        <p:nvSpPr>
          <p:cNvPr id="3" name="Text Placeholder 2"/>
          <p:cNvSpPr>
            <a:spLocks noGrp="1"/>
          </p:cNvSpPr>
          <p:nvPr>
            <p:ph type="body" idx="1"/>
          </p:nvPr>
        </p:nvSpPr>
        <p:spPr>
          <a:xfrm>
            <a:off x="3124805" y="3086293"/>
            <a:ext cx="5774278" cy="1500187"/>
          </a:xfrm>
        </p:spPr>
        <p:txBody>
          <a:bodyP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915777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12"/>
          <p:cNvSpPr>
            <a:spLocks noChangeShapeType="1"/>
          </p:cNvSpPr>
          <p:nvPr/>
        </p:nvSpPr>
        <p:spPr bwMode="auto">
          <a:xfrm>
            <a:off x="806451" y="579438"/>
            <a:ext cx="3873500" cy="0"/>
          </a:xfrm>
          <a:prstGeom prst="line">
            <a:avLst/>
          </a:prstGeom>
          <a:noFill/>
          <a:ln w="19050">
            <a:solidFill>
              <a:schemeClr val="hlink"/>
            </a:solidFill>
            <a:round/>
            <a:headEnd/>
            <a:tailEnd/>
          </a:ln>
          <a:effectLst/>
        </p:spPr>
        <p:txBody>
          <a:bodyPr/>
          <a:lstStyle/>
          <a:p>
            <a:pPr>
              <a:defRPr/>
            </a:pPr>
            <a:endParaRPr lang="en-US" sz="1800">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5756" y="951707"/>
            <a:ext cx="5602697" cy="4954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0544" y="940280"/>
            <a:ext cx="5628256" cy="50033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03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Line 12"/>
          <p:cNvSpPr>
            <a:spLocks noChangeShapeType="1"/>
          </p:cNvSpPr>
          <p:nvPr/>
        </p:nvSpPr>
        <p:spPr bwMode="auto">
          <a:xfrm>
            <a:off x="806451" y="579438"/>
            <a:ext cx="3873500" cy="0"/>
          </a:xfrm>
          <a:prstGeom prst="line">
            <a:avLst/>
          </a:prstGeom>
          <a:noFill/>
          <a:ln w="19050">
            <a:solidFill>
              <a:schemeClr val="hlink"/>
            </a:solidFill>
            <a:round/>
            <a:headEnd/>
            <a:tailEnd/>
          </a:ln>
          <a:effectLst/>
        </p:spPr>
        <p:txBody>
          <a:bodyPr/>
          <a:lstStyle/>
          <a:p>
            <a:pPr>
              <a:defRPr/>
            </a:pPr>
            <a:endParaRPr lang="en-US" sz="1800">
              <a:latin typeface="Arial" charset="0"/>
            </a:endParaRPr>
          </a:p>
        </p:txBody>
      </p:sp>
      <p:sp>
        <p:nvSpPr>
          <p:cNvPr id="2" name="Title 1"/>
          <p:cNvSpPr>
            <a:spLocks noGrp="1"/>
          </p:cNvSpPr>
          <p:nvPr>
            <p:ph type="title"/>
          </p:nvPr>
        </p:nvSpPr>
        <p:spPr>
          <a:xfrm>
            <a:off x="207034" y="110745"/>
            <a:ext cx="11754929" cy="58799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8537" y="974420"/>
            <a:ext cx="56819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8537" y="1742536"/>
            <a:ext cx="5681931" cy="42096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974423"/>
            <a:ext cx="57915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1751163"/>
            <a:ext cx="5803100" cy="42010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6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Line 12"/>
          <p:cNvSpPr>
            <a:spLocks noChangeShapeType="1"/>
          </p:cNvSpPr>
          <p:nvPr/>
        </p:nvSpPr>
        <p:spPr bwMode="auto">
          <a:xfrm>
            <a:off x="806451" y="579438"/>
            <a:ext cx="3873500" cy="0"/>
          </a:xfrm>
          <a:prstGeom prst="line">
            <a:avLst/>
          </a:prstGeom>
          <a:noFill/>
          <a:ln w="19050">
            <a:solidFill>
              <a:schemeClr val="hlink"/>
            </a:solidFill>
            <a:round/>
            <a:headEnd/>
            <a:tailEnd/>
          </a:ln>
          <a:effectLst/>
        </p:spPr>
        <p:txBody>
          <a:bodyPr/>
          <a:lstStyle/>
          <a:p>
            <a:pPr>
              <a:defRPr/>
            </a:pPr>
            <a:endParaRPr lang="en-US" sz="1800">
              <a:latin typeface="Arial"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140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Line 12"/>
          <p:cNvSpPr>
            <a:spLocks noChangeShapeType="1"/>
          </p:cNvSpPr>
          <p:nvPr/>
        </p:nvSpPr>
        <p:spPr bwMode="auto">
          <a:xfrm>
            <a:off x="806451" y="579438"/>
            <a:ext cx="3873500" cy="0"/>
          </a:xfrm>
          <a:prstGeom prst="line">
            <a:avLst/>
          </a:prstGeom>
          <a:noFill/>
          <a:ln w="19050">
            <a:solidFill>
              <a:schemeClr val="hlink"/>
            </a:solidFill>
            <a:round/>
            <a:headEnd/>
            <a:tailEnd/>
          </a:ln>
          <a:effectLst/>
        </p:spPr>
        <p:txBody>
          <a:bodyPr/>
          <a:lstStyle/>
          <a:p>
            <a:pPr>
              <a:defRPr/>
            </a:pPr>
            <a:endParaRPr lang="en-US" sz="1800">
              <a:latin typeface="Arial" charset="0"/>
            </a:endParaRPr>
          </a:p>
        </p:txBody>
      </p:sp>
      <p:sp>
        <p:nvSpPr>
          <p:cNvPr id="2" name="Title 1"/>
          <p:cNvSpPr>
            <a:spLocks noGrp="1"/>
          </p:cNvSpPr>
          <p:nvPr>
            <p:ph type="title"/>
          </p:nvPr>
        </p:nvSpPr>
        <p:spPr>
          <a:xfrm>
            <a:off x="287548" y="238546"/>
            <a:ext cx="4333139" cy="1162050"/>
          </a:xfrm>
        </p:spPr>
        <p:txBody>
          <a:bodyPr anchor="t"/>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15660"/>
            <a:ext cx="7206731" cy="57451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4546" y="1435101"/>
            <a:ext cx="4356141" cy="4517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264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533195"/>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345369"/>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099933"/>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68040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6" name="Line 12"/>
          <p:cNvSpPr>
            <a:spLocks noChangeShapeType="1"/>
          </p:cNvSpPr>
          <p:nvPr/>
        </p:nvSpPr>
        <p:spPr bwMode="auto">
          <a:xfrm>
            <a:off x="806451" y="579438"/>
            <a:ext cx="3873500" cy="0"/>
          </a:xfrm>
          <a:prstGeom prst="line">
            <a:avLst/>
          </a:prstGeom>
          <a:noFill/>
          <a:ln w="19050">
            <a:solidFill>
              <a:schemeClr val="hlink"/>
            </a:solidFill>
            <a:round/>
            <a:headEnd/>
            <a:tailEnd/>
          </a:ln>
          <a:effectLst/>
        </p:spPr>
        <p:txBody>
          <a:bodyPr/>
          <a:lstStyle/>
          <a:p>
            <a:pPr>
              <a:defRPr/>
            </a:pPr>
            <a:endParaRPr lang="en-US" sz="1800">
              <a:latin typeface="Arial" charset="0"/>
            </a:endParaRPr>
          </a:p>
        </p:txBody>
      </p:sp>
      <p:sp>
        <p:nvSpPr>
          <p:cNvPr id="2" name="Title 1"/>
          <p:cNvSpPr>
            <a:spLocks noGrp="1"/>
          </p:cNvSpPr>
          <p:nvPr>
            <p:ph type="title"/>
          </p:nvPr>
        </p:nvSpPr>
        <p:spPr>
          <a:xfrm>
            <a:off x="203200" y="139702"/>
            <a:ext cx="11785600" cy="563563"/>
          </a:xfrm>
        </p:spPr>
        <p:txBody>
          <a:bodyPr/>
          <a:lstStyle/>
          <a:p>
            <a:r>
              <a:rPr lang="en-US"/>
              <a:t>Click to edit Master title style</a:t>
            </a:r>
          </a:p>
        </p:txBody>
      </p:sp>
      <p:sp>
        <p:nvSpPr>
          <p:cNvPr id="3" name="Text Placeholder 2"/>
          <p:cNvSpPr>
            <a:spLocks noGrp="1"/>
          </p:cNvSpPr>
          <p:nvPr>
            <p:ph type="body" sz="half" idx="1"/>
          </p:nvPr>
        </p:nvSpPr>
        <p:spPr>
          <a:xfrm>
            <a:off x="207034" y="810884"/>
            <a:ext cx="6024433" cy="51327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434667" y="802257"/>
            <a:ext cx="5554133" cy="258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434667" y="3429001"/>
            <a:ext cx="5554133" cy="2514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128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1896" y="6019800"/>
            <a:ext cx="12192000" cy="838200"/>
          </a:xfrm>
          <a:prstGeom prst="rect">
            <a:avLst/>
          </a:prstGeom>
          <a:solidFill>
            <a:srgbClr val="000000"/>
          </a:solidFill>
          <a:ln w="9525">
            <a:solidFill>
              <a:srgbClr val="000000"/>
            </a:solidFill>
            <a:miter lim="800000"/>
            <a:headEnd/>
            <a:tailEnd/>
          </a:ln>
          <a:effectLst/>
        </p:spPr>
        <p:txBody>
          <a:bodyPr wrap="none" anchor="ctr"/>
          <a:lstStyle/>
          <a:p>
            <a:pPr>
              <a:defRPr/>
            </a:pPr>
            <a:endParaRPr lang="en-US" sz="1800">
              <a:latin typeface="Arial" charset="0"/>
            </a:endParaRPr>
          </a:p>
        </p:txBody>
      </p:sp>
      <p:sp>
        <p:nvSpPr>
          <p:cNvPr id="1032" name="Text Box 8"/>
          <p:cNvSpPr txBox="1">
            <a:spLocks noChangeArrowheads="1"/>
          </p:cNvSpPr>
          <p:nvPr/>
        </p:nvSpPr>
        <p:spPr bwMode="auto">
          <a:xfrm>
            <a:off x="677333" y="6214013"/>
            <a:ext cx="1965970" cy="470951"/>
          </a:xfrm>
          <a:prstGeom prst="rect">
            <a:avLst/>
          </a:prstGeom>
          <a:noFill/>
          <a:ln w="9525">
            <a:noFill/>
            <a:miter lim="800000"/>
            <a:headEnd/>
            <a:tailEnd/>
          </a:ln>
          <a:effectLst/>
        </p:spPr>
        <p:txBody>
          <a:bodyPr wrap="square">
            <a:spAutoFit/>
          </a:bodyPr>
          <a:lstStyle/>
          <a:p>
            <a:pPr algn="r">
              <a:spcBef>
                <a:spcPct val="50000"/>
              </a:spcBef>
              <a:defRPr/>
            </a:pPr>
            <a:r>
              <a:rPr lang="en-US" sz="1200" dirty="0">
                <a:latin typeface="Arial" charset="0"/>
              </a:rPr>
              <a:t>Calabasas Guide  to Historic Preservation</a:t>
            </a:r>
            <a:endParaRPr lang="en-US" sz="1000" dirty="0">
              <a:latin typeface="Arial" charset="0"/>
            </a:endParaRPr>
          </a:p>
        </p:txBody>
      </p:sp>
      <p:pic>
        <p:nvPicPr>
          <p:cNvPr id="1028" name="Picture 9" descr="City-Logo-color-on-black-t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30703" y="5943601"/>
            <a:ext cx="1663423" cy="89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203200" y="139701"/>
            <a:ext cx="11785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77333" y="989014"/>
            <a:ext cx="11311467"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 name="Text Box 10"/>
          <p:cNvSpPr txBox="1">
            <a:spLocks noChangeArrowheads="1"/>
          </p:cNvSpPr>
          <p:nvPr/>
        </p:nvSpPr>
        <p:spPr bwMode="auto">
          <a:xfrm>
            <a:off x="3528392" y="6282482"/>
            <a:ext cx="6630962" cy="400110"/>
          </a:xfrm>
          <a:prstGeom prst="rect">
            <a:avLst/>
          </a:prstGeom>
          <a:noFill/>
          <a:ln w="9525">
            <a:noFill/>
            <a:miter lim="800000"/>
            <a:headEnd/>
            <a:tailEnd/>
          </a:ln>
          <a:effectLst/>
        </p:spPr>
        <p:txBody>
          <a:bodyPr wrap="square">
            <a:spAutoFit/>
          </a:bodyPr>
          <a:lstStyle/>
          <a:p>
            <a:pPr>
              <a:spcBef>
                <a:spcPct val="50000"/>
              </a:spcBef>
              <a:tabLst>
                <a:tab pos="2286000" algn="l"/>
              </a:tabLst>
              <a:defRPr/>
            </a:pPr>
            <a:r>
              <a:rPr lang="en-US" sz="2000" dirty="0">
                <a:solidFill>
                  <a:schemeClr val="accent1">
                    <a:lumMod val="40000"/>
                    <a:lumOff val="60000"/>
                  </a:schemeClr>
                </a:solidFill>
                <a:effectLst>
                  <a:outerShdw blurRad="38100" dist="38100" dir="2700000" algn="tl">
                    <a:srgbClr val="000000">
                      <a:alpha val="43137"/>
                    </a:srgbClr>
                  </a:outerShdw>
                </a:effectLst>
                <a:latin typeface="Arial" charset="0"/>
              </a:rPr>
              <a:t>Historic Preservation Commission	April 6, 2022</a:t>
            </a:r>
          </a:p>
        </p:txBody>
      </p:sp>
      <p:sp>
        <p:nvSpPr>
          <p:cNvPr id="1035" name="Line 11"/>
          <p:cNvSpPr>
            <a:spLocks noChangeShapeType="1"/>
          </p:cNvSpPr>
          <p:nvPr/>
        </p:nvSpPr>
        <p:spPr bwMode="auto">
          <a:xfrm>
            <a:off x="2914651" y="6161089"/>
            <a:ext cx="0" cy="523875"/>
          </a:xfrm>
          <a:prstGeom prst="line">
            <a:avLst/>
          </a:prstGeom>
          <a:noFill/>
          <a:ln w="19050">
            <a:solidFill>
              <a:schemeClr val="tx1"/>
            </a:solidFill>
            <a:round/>
            <a:headEnd/>
            <a:tailEnd/>
          </a:ln>
          <a:effectLst/>
        </p:spPr>
        <p:txBody>
          <a:bodyPr/>
          <a:lstStyle/>
          <a:p>
            <a:pPr>
              <a:defRPr/>
            </a:pPr>
            <a:endParaRPr lang="en-US" sz="1800">
              <a:latin typeface="Arial" charset="0"/>
            </a:endParaRPr>
          </a:p>
        </p:txBody>
      </p:sp>
      <p:pic>
        <p:nvPicPr>
          <p:cNvPr id="2" name="Picture 1"/>
          <p:cNvPicPr>
            <a:picLocks noChangeAspect="1"/>
          </p:cNvPicPr>
          <p:nvPr/>
        </p:nvPicPr>
        <p:blipFill>
          <a:blip r:embed="rId12"/>
          <a:stretch>
            <a:fillRect/>
          </a:stretch>
        </p:blipFill>
        <p:spPr>
          <a:xfrm>
            <a:off x="1896" y="6014650"/>
            <a:ext cx="862807" cy="871962"/>
          </a:xfrm>
          <a:prstGeom prst="rect">
            <a:avLst/>
          </a:prstGeom>
        </p:spPr>
      </p:pic>
    </p:spTree>
    <p:extLst>
      <p:ext uri="{BB962C8B-B14F-4D97-AF65-F5344CB8AC3E}">
        <p14:creationId xmlns:p14="http://schemas.microsoft.com/office/powerpoint/2010/main" val="3970040321"/>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73" r:id="rId3"/>
    <p:sldLayoutId id="2147483664" r:id="rId4"/>
    <p:sldLayoutId id="2147483665" r:id="rId5"/>
    <p:sldLayoutId id="2147483666" r:id="rId6"/>
    <p:sldLayoutId id="2147483668" r:id="rId7"/>
    <p:sldLayoutId id="2147483669" r:id="rId8"/>
    <p:sldLayoutId id="2147483672" r:id="rId9"/>
  </p:sldLayoutIdLst>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10480" y="1293963"/>
            <a:ext cx="5135718" cy="145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pPr algn="ctr"/>
            <a:r>
              <a:rPr lang="en-US" sz="3600" kern="0" dirty="0">
                <a:effectLst>
                  <a:outerShdw blurRad="38100" dist="38100" dir="2700000" algn="tl">
                    <a:srgbClr val="000000">
                      <a:alpha val="43137"/>
                    </a:srgbClr>
                  </a:outerShdw>
                </a:effectLst>
              </a:rPr>
              <a:t>Historic Preservation Commission</a:t>
            </a:r>
          </a:p>
        </p:txBody>
      </p:sp>
      <p:sp>
        <p:nvSpPr>
          <p:cNvPr id="2" name="TextBox 1"/>
          <p:cNvSpPr txBox="1"/>
          <p:nvPr/>
        </p:nvSpPr>
        <p:spPr>
          <a:xfrm>
            <a:off x="960282" y="3231598"/>
            <a:ext cx="5135718" cy="1938992"/>
          </a:xfrm>
          <a:prstGeom prst="rect">
            <a:avLst/>
          </a:prstGeom>
          <a:noFill/>
        </p:spPr>
        <p:txBody>
          <a:bodyPr wrap="square" rtlCol="0">
            <a:spAutoFit/>
          </a:bodyPr>
          <a:lstStyle/>
          <a:p>
            <a:pPr algn="ctr"/>
            <a:r>
              <a:rPr lang="en-US" sz="2000" dirty="0">
                <a:latin typeface="Arial Rounded MT Bold" panose="020F0704030504030204" pitchFamily="34" charset="0"/>
              </a:rPr>
              <a:t>Certified Local Government (CLG) Program</a:t>
            </a:r>
          </a:p>
          <a:p>
            <a:pPr algn="ctr"/>
            <a:endParaRPr lang="en-US" sz="2000" dirty="0">
              <a:latin typeface="Arial Rounded MT Bold" panose="020F0704030504030204" pitchFamily="34" charset="0"/>
            </a:endParaRPr>
          </a:p>
          <a:p>
            <a:pPr algn="ctr"/>
            <a:r>
              <a:rPr lang="en-US" sz="2000" dirty="0">
                <a:latin typeface="Arial Rounded MT Bold" panose="020F0704030504030204" pitchFamily="34" charset="0"/>
              </a:rPr>
              <a:t>FY 2020 – 2021 Report</a:t>
            </a:r>
          </a:p>
          <a:p>
            <a:pPr algn="ctr"/>
            <a:endParaRPr lang="en-US" sz="2000" dirty="0"/>
          </a:p>
          <a:p>
            <a:pPr algn="ctr"/>
            <a:r>
              <a:rPr lang="en-US" sz="2000" dirty="0"/>
              <a:t>Wednesday April 6, 2022</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7"/>
          <a:stretch/>
        </p:blipFill>
        <p:spPr bwMode="auto">
          <a:xfrm>
            <a:off x="6878437" y="109331"/>
            <a:ext cx="4303083" cy="5854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30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48" y="134043"/>
            <a:ext cx="4333139" cy="1162050"/>
          </a:xfrm>
        </p:spPr>
        <p:txBody>
          <a:bodyPr/>
          <a:lstStyle/>
          <a:p>
            <a:r>
              <a:rPr lang="en-US" sz="2400" dirty="0"/>
              <a:t>CLG Report FY 2020 - 2021</a:t>
            </a:r>
          </a:p>
        </p:txBody>
      </p:sp>
      <p:sp>
        <p:nvSpPr>
          <p:cNvPr id="4" name="Text Placeholder 3"/>
          <p:cNvSpPr>
            <a:spLocks noGrp="1"/>
          </p:cNvSpPr>
          <p:nvPr>
            <p:ph type="body" sz="half" idx="2"/>
          </p:nvPr>
        </p:nvSpPr>
        <p:spPr>
          <a:xfrm>
            <a:off x="235131" y="716644"/>
            <a:ext cx="5760719" cy="5279207"/>
          </a:xfrm>
        </p:spPr>
        <p:txBody>
          <a:bodyPr/>
          <a:lstStyle/>
          <a:p>
            <a:r>
              <a:rPr lang="en-US" sz="1800" u="sng" dirty="0"/>
              <a:t>Program Created by:</a:t>
            </a:r>
          </a:p>
          <a:p>
            <a:r>
              <a:rPr lang="en-US" sz="1800" dirty="0"/>
              <a:t>National Historic Preservation Act of 1966</a:t>
            </a:r>
          </a:p>
          <a:p>
            <a:endParaRPr lang="en-US" sz="1800" dirty="0"/>
          </a:p>
          <a:p>
            <a:r>
              <a:rPr lang="en-US" sz="1800" u="sng" dirty="0"/>
              <a:t>In Partnership with:</a:t>
            </a:r>
          </a:p>
          <a:p>
            <a:r>
              <a:rPr lang="en-US" sz="1800" dirty="0"/>
              <a:t>The California Office of Historic Preservation (OHP)</a:t>
            </a:r>
          </a:p>
          <a:p>
            <a:r>
              <a:rPr lang="en-US" sz="1800" dirty="0"/>
              <a:t>The National Park Service (NPS)</a:t>
            </a:r>
          </a:p>
          <a:p>
            <a:endParaRPr lang="en-US" sz="1800" dirty="0"/>
          </a:p>
          <a:p>
            <a:r>
              <a:rPr lang="en-US" sz="1800" u="sng" dirty="0"/>
              <a:t>Purpose:</a:t>
            </a:r>
          </a:p>
          <a:p>
            <a:r>
              <a:rPr lang="en-US" sz="1800" dirty="0"/>
              <a:t>To encourage local government participation in identification, evaluation, registration, and preservation interests and concerns.</a:t>
            </a:r>
          </a:p>
          <a:p>
            <a:endParaRPr lang="en-US" sz="1800" dirty="0"/>
          </a:p>
          <a:p>
            <a:r>
              <a:rPr lang="en-US" sz="1800" u="sng" dirty="0"/>
              <a:t>Calabasas Background:</a:t>
            </a:r>
          </a:p>
          <a:p>
            <a:r>
              <a:rPr lang="en-US" sz="1800" dirty="0"/>
              <a:t>2009 – Established CLG</a:t>
            </a:r>
          </a:p>
          <a:p>
            <a:r>
              <a:rPr lang="en-US" sz="1800" dirty="0"/>
              <a:t>(7) Designated Historic Properties</a:t>
            </a:r>
          </a:p>
          <a:p>
            <a:r>
              <a:rPr lang="en-US" sz="1800" dirty="0"/>
              <a:t>(16) Eligible Historic Properties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823572"/>
            <a:ext cx="5858341" cy="453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61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C969-AC03-49F2-ADAC-15AEF615AE1F}"/>
              </a:ext>
            </a:extLst>
          </p:cNvPr>
          <p:cNvSpPr>
            <a:spLocks noGrp="1"/>
          </p:cNvSpPr>
          <p:nvPr>
            <p:ph type="title"/>
          </p:nvPr>
        </p:nvSpPr>
        <p:spPr/>
        <p:txBody>
          <a:bodyPr/>
          <a:lstStyle/>
          <a:p>
            <a:r>
              <a:rPr lang="en-US" dirty="0"/>
              <a:t>What does CLG mean for the HPC?</a:t>
            </a:r>
          </a:p>
        </p:txBody>
      </p:sp>
      <p:sp>
        <p:nvSpPr>
          <p:cNvPr id="3" name="Content Placeholder 2">
            <a:extLst>
              <a:ext uri="{FF2B5EF4-FFF2-40B4-BE49-F238E27FC236}">
                <a16:creationId xmlns:a16="http://schemas.microsoft.com/office/drawing/2014/main" id="{BEDDAC6D-68D5-482C-BB48-2ECFC287A58D}"/>
              </a:ext>
            </a:extLst>
          </p:cNvPr>
          <p:cNvSpPr>
            <a:spLocks noGrp="1"/>
          </p:cNvSpPr>
          <p:nvPr>
            <p:ph idx="1"/>
          </p:nvPr>
        </p:nvSpPr>
        <p:spPr>
          <a:xfrm>
            <a:off x="306397" y="1026543"/>
            <a:ext cx="11311467" cy="4779035"/>
          </a:xfrm>
        </p:spPr>
        <p:txBody>
          <a:bodyPr/>
          <a:lstStyle/>
          <a:p>
            <a:pPr>
              <a:spcBef>
                <a:spcPts val="1800"/>
              </a:spcBef>
            </a:pPr>
            <a:r>
              <a:rPr lang="en-US" sz="2400" dirty="0">
                <a:solidFill>
                  <a:schemeClr val="tx1">
                    <a:lumMod val="85000"/>
                  </a:schemeClr>
                </a:solidFill>
                <a:effectLst>
                  <a:outerShdw blurRad="38100" dist="38100" dir="2700000" algn="tl">
                    <a:srgbClr val="000000">
                      <a:alpha val="43137"/>
                    </a:srgbClr>
                  </a:outerShdw>
                </a:effectLst>
              </a:rPr>
              <a:t>As a Certified Local Government for Historic Preservation (a CLG) since 2009, the City of Calabasas is empowered with certain responsibilities and authorities under the federal and state laws governing historic resource protection.</a:t>
            </a:r>
          </a:p>
          <a:p>
            <a:pPr marL="0" indent="0">
              <a:spcBef>
                <a:spcPts val="1800"/>
              </a:spcBef>
              <a:buNone/>
            </a:pPr>
            <a:endParaRPr lang="en-US" sz="2400" dirty="0">
              <a:solidFill>
                <a:schemeClr val="tx1">
                  <a:lumMod val="85000"/>
                </a:schemeClr>
              </a:solidFill>
              <a:effectLst>
                <a:outerShdw blurRad="38100" dist="38100" dir="2700000" algn="tl">
                  <a:srgbClr val="000000">
                    <a:alpha val="43137"/>
                  </a:srgbClr>
                </a:outerShdw>
              </a:effectLst>
            </a:endParaRPr>
          </a:p>
          <a:p>
            <a:pPr>
              <a:spcBef>
                <a:spcPts val="1800"/>
              </a:spcBef>
            </a:pPr>
            <a:r>
              <a:rPr lang="en-US" sz="2400" dirty="0">
                <a:solidFill>
                  <a:schemeClr val="tx1">
                    <a:lumMod val="85000"/>
                  </a:schemeClr>
                </a:solidFill>
                <a:effectLst>
                  <a:outerShdw blurRad="38100" dist="38100" dir="2700000" algn="tl">
                    <a:srgbClr val="000000">
                      <a:alpha val="43137"/>
                    </a:srgbClr>
                  </a:outerShdw>
                </a:effectLst>
              </a:rPr>
              <a:t>To help ensure that we can properly carry out our obligations and duties as a CLG, every year the members of the City’s Historic Preservation Commission are required to receive a couple hours of training and education on historic preservation law, applicable rules and guidelines, architecture and architectural history, and other matters relevant to historic preservation.</a:t>
            </a:r>
          </a:p>
          <a:p>
            <a:endParaRPr lang="en-US" dirty="0"/>
          </a:p>
        </p:txBody>
      </p:sp>
    </p:spTree>
    <p:extLst>
      <p:ext uri="{BB962C8B-B14F-4D97-AF65-F5344CB8AC3E}">
        <p14:creationId xmlns:p14="http://schemas.microsoft.com/office/powerpoint/2010/main" val="144880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Review - Commission Responsibilities</a:t>
            </a:r>
          </a:p>
        </p:txBody>
      </p:sp>
      <p:graphicFrame>
        <p:nvGraphicFramePr>
          <p:cNvPr id="4" name="Content Placeholder 3"/>
          <p:cNvGraphicFramePr>
            <a:graphicFrameLocks noGrp="1"/>
          </p:cNvGraphicFramePr>
          <p:nvPr>
            <p:ph idx="1"/>
            <p:extLst/>
          </p:nvPr>
        </p:nvGraphicFramePr>
        <p:xfrm>
          <a:off x="-1" y="944218"/>
          <a:ext cx="7553739" cy="4770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42932" y="964097"/>
            <a:ext cx="6227233" cy="1200329"/>
          </a:xfrm>
          <a:prstGeom prst="rect">
            <a:avLst/>
          </a:prstGeom>
          <a:noFill/>
        </p:spPr>
        <p:txBody>
          <a:bodyPr wrap="square" rtlCol="0">
            <a:spAutoFit/>
          </a:bodyPr>
          <a:lstStyle/>
          <a:p>
            <a:r>
              <a:rPr lang="en-US" sz="2400" dirty="0"/>
              <a:t>The Secretary of the Interior’s Standards and Guidelines are the basis for how the City reviews historic resources and projects.  </a:t>
            </a:r>
          </a:p>
        </p:txBody>
      </p:sp>
      <p:sp>
        <p:nvSpPr>
          <p:cNvPr id="3" name="TextBox 2"/>
          <p:cNvSpPr txBox="1"/>
          <p:nvPr/>
        </p:nvSpPr>
        <p:spPr>
          <a:xfrm>
            <a:off x="7692887" y="2326193"/>
            <a:ext cx="4114800" cy="3416320"/>
          </a:xfrm>
          <a:prstGeom prst="rect">
            <a:avLst/>
          </a:prstGeom>
          <a:noFill/>
        </p:spPr>
        <p:txBody>
          <a:bodyPr wrap="square" rtlCol="0">
            <a:spAutoFit/>
          </a:bodyPr>
          <a:lstStyle/>
          <a:p>
            <a:r>
              <a:rPr lang="en-US" sz="2400" dirty="0"/>
              <a:t>Reviewers must consider the most appropriate treatment for (or in relation to) the subject resource, and whether the proposed work will accomplish the appropriate treatment in a manner consistent with the standards and guidelines.</a:t>
            </a:r>
          </a:p>
        </p:txBody>
      </p:sp>
    </p:spTree>
    <p:extLst>
      <p:ext uri="{BB962C8B-B14F-4D97-AF65-F5344CB8AC3E}">
        <p14:creationId xmlns:p14="http://schemas.microsoft.com/office/powerpoint/2010/main" val="21110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7A43-4E63-4383-8D00-D948582DA165}"/>
              </a:ext>
            </a:extLst>
          </p:cNvPr>
          <p:cNvSpPr>
            <a:spLocks noGrp="1"/>
          </p:cNvSpPr>
          <p:nvPr>
            <p:ph type="title"/>
          </p:nvPr>
        </p:nvSpPr>
        <p:spPr>
          <a:xfrm>
            <a:off x="287548" y="238546"/>
            <a:ext cx="4333139" cy="451567"/>
          </a:xfrm>
        </p:spPr>
        <p:txBody>
          <a:bodyPr/>
          <a:lstStyle/>
          <a:p>
            <a:r>
              <a:rPr lang="en-US" dirty="0"/>
              <a:t>CLG Annual Report Sections</a:t>
            </a:r>
          </a:p>
        </p:txBody>
      </p:sp>
      <p:pic>
        <p:nvPicPr>
          <p:cNvPr id="5" name="Content Placeholder 4">
            <a:extLst>
              <a:ext uri="{FF2B5EF4-FFF2-40B4-BE49-F238E27FC236}">
                <a16:creationId xmlns:a16="http://schemas.microsoft.com/office/drawing/2014/main" id="{CF5E6590-999B-44BA-8C9F-5C3F7651EEC4}"/>
              </a:ext>
            </a:extLst>
          </p:cNvPr>
          <p:cNvPicPr>
            <a:picLocks noGrp="1" noChangeAspect="1"/>
          </p:cNvPicPr>
          <p:nvPr>
            <p:ph idx="1"/>
          </p:nvPr>
        </p:nvPicPr>
        <p:blipFill>
          <a:blip r:embed="rId2"/>
          <a:stretch>
            <a:fillRect/>
          </a:stretch>
        </p:blipFill>
        <p:spPr>
          <a:xfrm>
            <a:off x="4767263" y="757111"/>
            <a:ext cx="7205662" cy="4662741"/>
          </a:xfrm>
          <a:prstGeom prst="rect">
            <a:avLst/>
          </a:prstGeom>
        </p:spPr>
      </p:pic>
      <p:sp>
        <p:nvSpPr>
          <p:cNvPr id="4" name="Text Placeholder 3">
            <a:extLst>
              <a:ext uri="{FF2B5EF4-FFF2-40B4-BE49-F238E27FC236}">
                <a16:creationId xmlns:a16="http://schemas.microsoft.com/office/drawing/2014/main" id="{EA7F3C08-7DD6-4004-9483-BE63B8052C0A}"/>
              </a:ext>
            </a:extLst>
          </p:cNvPr>
          <p:cNvSpPr>
            <a:spLocks noGrp="1"/>
          </p:cNvSpPr>
          <p:nvPr>
            <p:ph type="body" sz="half" idx="2"/>
          </p:nvPr>
        </p:nvSpPr>
        <p:spPr>
          <a:xfrm>
            <a:off x="264546" y="690113"/>
            <a:ext cx="4356141" cy="5262113"/>
          </a:xfrm>
        </p:spPr>
        <p:txBody>
          <a:bodyPr/>
          <a:lstStyle/>
          <a:p>
            <a:pPr>
              <a:lnSpc>
                <a:spcPct val="150000"/>
              </a:lnSpc>
            </a:pPr>
            <a:r>
              <a:rPr lang="en-US" b="1" u="sng" dirty="0"/>
              <a:t>Minimum Requirements for Certification:</a:t>
            </a:r>
          </a:p>
          <a:p>
            <a:pPr marL="400050" indent="-400050">
              <a:spcBef>
                <a:spcPts val="1200"/>
              </a:spcBef>
              <a:buAutoNum type="romanUcPeriod"/>
            </a:pPr>
            <a:r>
              <a:rPr lang="en-US" dirty="0"/>
              <a:t>Local legislation for the designation and protection of historic properties</a:t>
            </a:r>
          </a:p>
          <a:p>
            <a:pPr marL="400050" indent="-400050">
              <a:spcBef>
                <a:spcPts val="1200"/>
              </a:spcBef>
              <a:buAutoNum type="romanUcPeriod"/>
            </a:pPr>
            <a:r>
              <a:rPr lang="en-US" dirty="0"/>
              <a:t>Historic Preservation Commission members and Staff qualifications review </a:t>
            </a:r>
          </a:p>
          <a:p>
            <a:pPr marL="400050" indent="-400050">
              <a:spcBef>
                <a:spcPts val="1200"/>
              </a:spcBef>
              <a:buAutoNum type="romanUcPeriod"/>
            </a:pPr>
            <a:r>
              <a:rPr lang="en-US" dirty="0"/>
              <a:t>Survey and inventory of properties </a:t>
            </a:r>
          </a:p>
          <a:p>
            <a:pPr marL="400050" indent="-400050">
              <a:spcBef>
                <a:spcPts val="1200"/>
              </a:spcBef>
              <a:buAutoNum type="romanUcPeriod"/>
            </a:pPr>
            <a:r>
              <a:rPr lang="en-US" dirty="0"/>
              <a:t>Public participation in the local historic preservation program</a:t>
            </a:r>
          </a:p>
          <a:p>
            <a:pPr marL="400050" indent="-400050">
              <a:spcBef>
                <a:spcPts val="1200"/>
              </a:spcBef>
              <a:buAutoNum type="romanUcPeriod"/>
            </a:pPr>
            <a:r>
              <a:rPr lang="en-US" dirty="0"/>
              <a:t>Additional information for National Park Service </a:t>
            </a:r>
          </a:p>
          <a:p>
            <a:pPr marL="400050" indent="-400050">
              <a:spcBef>
                <a:spcPts val="1200"/>
              </a:spcBef>
              <a:buAutoNum type="romanUcPeriod"/>
            </a:pPr>
            <a:r>
              <a:rPr lang="en-US" dirty="0"/>
              <a:t>CLG feedback on trainings</a:t>
            </a:r>
          </a:p>
          <a:p>
            <a:pPr marL="400050" indent="-400050">
              <a:spcBef>
                <a:spcPts val="1200"/>
              </a:spcBef>
              <a:buAutoNum type="romanUcPeriod"/>
            </a:pPr>
            <a:r>
              <a:rPr lang="en-US" dirty="0"/>
              <a:t>Attachments</a:t>
            </a:r>
          </a:p>
          <a:p>
            <a:pPr marL="685800" lvl="1" indent="-228600">
              <a:spcBef>
                <a:spcPts val="600"/>
              </a:spcBef>
              <a:buFont typeface="+mj-lt"/>
              <a:buAutoNum type="alphaUcPeriod"/>
            </a:pPr>
            <a:r>
              <a:rPr lang="en-US" dirty="0"/>
              <a:t>Commissioner &amp; Staff Resumes</a:t>
            </a:r>
          </a:p>
          <a:p>
            <a:pPr marL="685800" lvl="1" indent="-228600">
              <a:spcBef>
                <a:spcPts val="600"/>
              </a:spcBef>
              <a:buFont typeface="+mj-lt"/>
              <a:buAutoNum type="alphaUcPeriod"/>
            </a:pPr>
            <a:r>
              <a:rPr lang="en-US" dirty="0"/>
              <a:t>Meeting minutes from the report period</a:t>
            </a:r>
          </a:p>
          <a:p>
            <a:pPr marL="685800" lvl="1" indent="-228600">
              <a:spcBef>
                <a:spcPts val="600"/>
              </a:spcBef>
              <a:buFont typeface="+mj-lt"/>
              <a:buAutoNum type="alphaUcPeriod"/>
            </a:pPr>
            <a:r>
              <a:rPr lang="en-US" dirty="0"/>
              <a:t>Publications</a:t>
            </a:r>
          </a:p>
        </p:txBody>
      </p:sp>
    </p:spTree>
    <p:extLst>
      <p:ext uri="{BB962C8B-B14F-4D97-AF65-F5344CB8AC3E}">
        <p14:creationId xmlns:p14="http://schemas.microsoft.com/office/powerpoint/2010/main" val="123056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Oct 2020 – Sept 2021</a:t>
            </a:r>
          </a:p>
        </p:txBody>
      </p:sp>
      <p:sp>
        <p:nvSpPr>
          <p:cNvPr id="3" name="Text Placeholder 2"/>
          <p:cNvSpPr>
            <a:spLocks noGrp="1"/>
          </p:cNvSpPr>
          <p:nvPr>
            <p:ph type="body" sz="half" idx="1"/>
          </p:nvPr>
        </p:nvSpPr>
        <p:spPr>
          <a:xfrm>
            <a:off x="207034" y="894522"/>
            <a:ext cx="6193766" cy="5049080"/>
          </a:xfrm>
        </p:spPr>
        <p:txBody>
          <a:bodyPr/>
          <a:lstStyle/>
          <a:p>
            <a:pPr marL="0" indent="0">
              <a:buNone/>
            </a:pPr>
            <a:r>
              <a:rPr lang="en-US" sz="2000" u="sng" dirty="0"/>
              <a:t>CLG reporting period goals</a:t>
            </a:r>
            <a:r>
              <a:rPr lang="en-US" sz="2000" dirty="0"/>
              <a:t>:</a:t>
            </a:r>
          </a:p>
          <a:p>
            <a:pPr marL="514350" indent="-514350">
              <a:spcBef>
                <a:spcPts val="1800"/>
              </a:spcBef>
              <a:buFont typeface="+mj-lt"/>
              <a:buAutoNum type="arabicPeriod"/>
            </a:pPr>
            <a:r>
              <a:rPr lang="en-US" sz="2000" dirty="0"/>
              <a:t>Conduct an update to the historic resource survey on the previously deemed “Eligible” properties.</a:t>
            </a:r>
          </a:p>
          <a:p>
            <a:pPr marL="514350" indent="-514350">
              <a:spcBef>
                <a:spcPts val="1800"/>
              </a:spcBef>
              <a:buFont typeface="+mj-lt"/>
              <a:buAutoNum type="arabicPeriod"/>
            </a:pPr>
            <a:r>
              <a:rPr lang="en-US" sz="2000" dirty="0"/>
              <a:t>Perform a condition assessment on currently listed Masson House structure and research potential grant funding in preparation for future renovations &amp;/or repairs. </a:t>
            </a:r>
          </a:p>
          <a:p>
            <a:pPr marL="514350" indent="-514350">
              <a:spcBef>
                <a:spcPts val="1800"/>
              </a:spcBef>
              <a:buFont typeface="+mj-lt"/>
              <a:buAutoNum type="arabicPeriod"/>
            </a:pPr>
            <a:r>
              <a:rPr lang="en-US" sz="2000" dirty="0"/>
              <a:t>Prepare nomination documents for consideration of Warner Ranch (a.k.a., “National Velvet Barn” structure as a locally designated historic landmark.</a:t>
            </a:r>
          </a:p>
          <a:p>
            <a:pPr marL="514350" indent="-514350">
              <a:spcBef>
                <a:spcPts val="1800"/>
              </a:spcBef>
              <a:buFont typeface="+mj-lt"/>
              <a:buAutoNum type="arabicPeriod"/>
            </a:pPr>
            <a:r>
              <a:rPr lang="en-US" sz="2000" dirty="0"/>
              <a:t>Conduct appropriateness reviews as necessary.</a:t>
            </a:r>
          </a:p>
        </p:txBody>
      </p:sp>
      <p:pic>
        <p:nvPicPr>
          <p:cNvPr id="6" name="Content Placeholder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787524" y="350511"/>
            <a:ext cx="3450166" cy="2587625"/>
          </a:xfrm>
        </p:spPr>
      </p:pic>
      <p:pic>
        <p:nvPicPr>
          <p:cNvPr id="7" name="Content Placeholder 6"/>
          <p:cNvPicPr>
            <a:picLocks noGrp="1" noChangeAspect="1"/>
          </p:cNvPicPr>
          <p:nvPr>
            <p:ph sz="quarter" idx="3"/>
          </p:nvPr>
        </p:nvPicPr>
        <p:blipFill>
          <a:blip r:embed="rId3" cstate="print">
            <a:extLst>
              <a:ext uri="{28A0092B-C50C-407E-A947-70E740481C1C}">
                <a14:useLocalDpi xmlns:a14="http://schemas.microsoft.com/office/drawing/2010/main" val="0"/>
              </a:ext>
            </a:extLst>
          </a:blip>
          <a:stretch>
            <a:fillRect/>
          </a:stretch>
        </p:blipFill>
        <p:spPr>
          <a:xfrm>
            <a:off x="8636000" y="3441322"/>
            <a:ext cx="3352800" cy="2514600"/>
          </a:xfrm>
        </p:spPr>
      </p:pic>
      <p:sp>
        <p:nvSpPr>
          <p:cNvPr id="8" name="TextBox 7"/>
          <p:cNvSpPr txBox="1"/>
          <p:nvPr/>
        </p:nvSpPr>
        <p:spPr>
          <a:xfrm>
            <a:off x="6742258" y="0"/>
            <a:ext cx="3540697" cy="369332"/>
          </a:xfrm>
          <a:prstGeom prst="rect">
            <a:avLst/>
          </a:prstGeom>
          <a:noFill/>
        </p:spPr>
        <p:txBody>
          <a:bodyPr wrap="square" rtlCol="0">
            <a:spAutoFit/>
          </a:bodyPr>
          <a:lstStyle/>
          <a:p>
            <a:pPr algn="ctr"/>
            <a:r>
              <a:rPr lang="en-US" dirty="0"/>
              <a:t>Masson House - Designated</a:t>
            </a:r>
          </a:p>
        </p:txBody>
      </p:sp>
      <p:sp>
        <p:nvSpPr>
          <p:cNvPr id="9" name="TextBox 8"/>
          <p:cNvSpPr txBox="1"/>
          <p:nvPr/>
        </p:nvSpPr>
        <p:spPr>
          <a:xfrm>
            <a:off x="8358982" y="3071990"/>
            <a:ext cx="3906836" cy="369332"/>
          </a:xfrm>
          <a:prstGeom prst="rect">
            <a:avLst/>
          </a:prstGeom>
          <a:noFill/>
        </p:spPr>
        <p:txBody>
          <a:bodyPr wrap="square" rtlCol="0">
            <a:spAutoFit/>
          </a:bodyPr>
          <a:lstStyle/>
          <a:p>
            <a:pPr algn="ctr"/>
            <a:r>
              <a:rPr lang="en-US" dirty="0"/>
              <a:t>Warner Ranch Stables - Eligible</a:t>
            </a:r>
          </a:p>
        </p:txBody>
      </p:sp>
    </p:spTree>
    <p:extLst>
      <p:ext uri="{BB962C8B-B14F-4D97-AF65-F5344CB8AC3E}">
        <p14:creationId xmlns:p14="http://schemas.microsoft.com/office/powerpoint/2010/main" val="1677638186"/>
      </p:ext>
    </p:extLst>
  </p:cSld>
  <p:clrMapOvr>
    <a:masterClrMapping/>
  </p:clrMapOvr>
</p:sld>
</file>

<file path=ppt/theme/theme1.xml><?xml version="1.0" encoding="utf-8"?>
<a:theme xmlns:a="http://schemas.openxmlformats.org/drawingml/2006/main" name="T Bartlett Historic Preservation - Training_031821 (1)">
  <a:themeElements>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PC Theme" id="{8AA3DB27-48BE-47E4-B527-5748BD71B293}" vid="{A90BF35C-C8B0-4CB1-8CB0-29D98F557D9E}"/>
    </a:ext>
  </a:extLst>
</a:theme>
</file>

<file path=docProps/app.xml><?xml version="1.0" encoding="utf-8"?>
<Properties xmlns="http://schemas.openxmlformats.org/officeDocument/2006/extended-properties" xmlns:vt="http://schemas.openxmlformats.org/officeDocument/2006/docPropsVTypes">
  <Template>T Bartlett Historic Preservation - Training_031821 (1)</Template>
  <TotalTime>791</TotalTime>
  <Words>427</Words>
  <Application>Microsoft Office PowerPoint</Application>
  <PresentationFormat>Widescreen</PresentationFormat>
  <Paragraphs>51</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Arial Rounded MT Bold</vt:lpstr>
      <vt:lpstr>T Bartlett Historic Preservation - Training_031821 (1)</vt:lpstr>
      <vt:lpstr>PowerPoint Presentation</vt:lpstr>
      <vt:lpstr>CLG Report FY 2020 - 2021</vt:lpstr>
      <vt:lpstr>What does CLG mean for the HPC?</vt:lpstr>
      <vt:lpstr>Project Review - Commission Responsibilities</vt:lpstr>
      <vt:lpstr>CLG Annual Report Sections</vt:lpstr>
      <vt:lpstr>Goals, Oct 2020 – Sept 2021</vt:lpstr>
    </vt:vector>
  </TitlesOfParts>
  <Company>M6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Teal Pacyna</dc:creator>
  <cp:lastModifiedBy>Elizabeth Parker</cp:lastModifiedBy>
  <cp:revision>44</cp:revision>
  <dcterms:created xsi:type="dcterms:W3CDTF">2021-03-29T16:05:45Z</dcterms:created>
  <dcterms:modified xsi:type="dcterms:W3CDTF">2022-04-06T16:38:09Z</dcterms:modified>
</cp:coreProperties>
</file>